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12192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1242" y="-24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68447D-1764-4857-8F43-2FAD7D22AF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995312"/>
            <a:ext cx="5143500" cy="4244622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C91A1E6-D5FB-42E7-9481-964A7733C2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36173A-FC1E-43DB-AE2B-C18BFC5B5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A5DC73-7C7E-4C19-B1D0-88E1CE5B4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A13613-0F0E-4006-87BD-3414FBF26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938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5DC26E-ECA1-4921-A10B-680F730FC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1C8248-93AD-4ED1-A1D6-635D6CA7A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1576FD-457B-459A-991C-104791F48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8AC5AC-7E0C-49CF-AAC5-8258C6D10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ADC069-C07C-407A-9C7D-00E0F7751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381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1797A5-CF03-4279-824F-6BBE967CE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3039535"/>
            <a:ext cx="5915025" cy="5071532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F8F5F5-C1A6-4D3B-A51E-3CF1E38B98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8159046"/>
            <a:ext cx="5915025" cy="266699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A24D33-DDA6-4B16-9A55-BFBE0DEA2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F7E46C-F055-4A61-B8AB-9703FBE25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8B6EE1-C65F-4E96-A0E9-F9B353CC9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1991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FBC350-4AE8-49B8-9D3A-F2DE28E0D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0A2F39-B8AD-4CE6-BFC7-D7E23CD7CE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178AAE-C4E7-4AB9-9BC0-F6CC1F2614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CC4BB1-A3BC-4BA9-B994-F935B302A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9416F13-A5D2-45E7-98F4-5B95FBDF5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7F364B-98D4-4560-9B81-AD45F95B8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192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974051-8CC4-4B4A-B3CF-3DC48E3D1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49112"/>
            <a:ext cx="5915025" cy="235655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105659-619F-4E8D-813E-5E298696E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E71C51D-42D1-4CBA-A760-3B0C382958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E3810F-5D00-449F-A806-F5458C2E2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5939EF-7CC1-4990-8E77-9239ADA89F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552F637-5278-492F-994A-6FD196ED4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8F9725E-BABE-4BA9-B21C-FC62006CA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B490397-B11E-4145-A60A-CC9B95CD4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390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5C7DAC-5142-4626-A81F-FDC0CAE0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257C4C0-BAC6-4042-85FD-B62444D71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B693210-68E9-4CF4-9489-D5F63DBF4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04150D2-84F9-4D6E-B2F8-DDDC50598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5303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F03A1D5-13BD-4233-A4B9-5ED7E25F6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7CCDD16-359C-4DB9-A19D-4DA1F9CD5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DCE28AE-EE8A-4B62-BD2A-4228FD600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8067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DF9F33-7E44-4E81-B1C3-8CC371794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3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D28B02-72D9-4BDE-AC4B-04320F2EB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755423"/>
            <a:ext cx="3471863" cy="8664222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4D8343E-CE7A-4EB8-9C00-FB15B9F366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3" cy="6776156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7F1DE5F-AF38-43F2-83C7-60F0956F9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05A8E3-FB80-417D-9875-0D8A6A5DB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121FD3D-0779-4905-B74E-A2FA64005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537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0397AD-EF16-466D-8F28-1E42B9EC6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3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B13AECC-E3D6-458B-BF80-3DDC97EBDF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755423"/>
            <a:ext cx="3471863" cy="8664222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B001A54-26C7-4C36-8B9C-BD5ED04DC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3" cy="6776156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A5B9E8E-365F-461C-81C5-ED98245E1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A5C95A-368F-4FF7-9EA8-42DD0C06F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07F379-5879-48DF-813D-9E1FD0146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4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C3C858-B3D6-466A-8470-15BFD0B7C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52A3FAD-8422-46EE-BC2D-170B74C8FF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D00615-849F-44F9-9802-B142FCF53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8C803B-967A-462E-8A22-09198EAB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C86828-2247-45E4-8F30-63A7E9FA8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1380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1A37128-A9D5-4C58-BB75-0D73D294F1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649111"/>
            <a:ext cx="1478756" cy="1033215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73FB46B-BCBD-400C-83D2-ADD32AED49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649111"/>
            <a:ext cx="4350544" cy="10332156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AAE0D7-0897-4E1C-80D8-EB9936162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5295E4-8572-4636-B9CF-7C5BA6718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1AC40B-393B-4DF9-AAEC-7848B8C81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8313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E6C9666-FE1B-45AF-A668-AD2896DCC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649112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4854BD-BC01-487B-8624-5C71AEE00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F85CBF-9864-423E-8C45-5A2A530318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11300179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3E571A-79EC-490D-96AE-76E094DA43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11300179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E61547-AB65-4983-9502-1E0A6AE9A4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11300179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6057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6D460DD-1E42-4FCE-8ED9-12E255B7E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649112"/>
            <a:ext cx="5915025" cy="1178278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47659D81-5FEA-4C4B-8E06-55918CFC62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" y="396336"/>
            <a:ext cx="5915025" cy="1431054"/>
          </a:xfr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F37D267-9808-4015-ADA5-3DDC7DF5EE46}"/>
              </a:ext>
            </a:extLst>
          </p:cNvPr>
          <p:cNvSpPr txBox="1"/>
          <p:nvPr/>
        </p:nvSpPr>
        <p:spPr>
          <a:xfrm>
            <a:off x="363203" y="1985211"/>
            <a:ext cx="5915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3366"/>
                </a:solidFill>
                <a:latin typeface="Comic Sans MS" panose="030F0702030302020204" pitchFamily="66" charset="0"/>
              </a:rPr>
              <a:t>Código: </a:t>
            </a:r>
            <a:r>
              <a:rPr lang="es-ES" sz="1100" dirty="0">
                <a:solidFill>
                  <a:srgbClr val="003366"/>
                </a:solidFill>
                <a:latin typeface="Comic Sans MS" panose="030F0702030302020204" pitchFamily="66" charset="0"/>
              </a:rPr>
              <a:t>4/000</a:t>
            </a:r>
          </a:p>
          <a:p>
            <a:r>
              <a:rPr lang="es-ES" dirty="0">
                <a:solidFill>
                  <a:srgbClr val="003366"/>
                </a:solidFill>
                <a:latin typeface="Comic Sans MS" panose="030F0702030302020204" pitchFamily="66" charset="0"/>
              </a:rPr>
              <a:t>Titulo</a:t>
            </a:r>
            <a:r>
              <a:rPr lang="es-ES" dirty="0">
                <a:solidFill>
                  <a:srgbClr val="003366"/>
                </a:solidFill>
              </a:rPr>
              <a:t>: </a:t>
            </a:r>
            <a:r>
              <a:rPr lang="es-ES" sz="1100" dirty="0">
                <a:solidFill>
                  <a:srgbClr val="003366"/>
                </a:solidFill>
                <a:latin typeface="Comic Sans MS" panose="030F0702030302020204" pitchFamily="66" charset="0"/>
              </a:rPr>
              <a:t>DONDE ACABA LA CONSULTA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7209DA6-4452-43D8-B539-F21ACE118F1C}"/>
              </a:ext>
            </a:extLst>
          </p:cNvPr>
          <p:cNvSpPr txBox="1"/>
          <p:nvPr/>
        </p:nvSpPr>
        <p:spPr>
          <a:xfrm>
            <a:off x="471487" y="2683042"/>
            <a:ext cx="5893219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3366"/>
                </a:solidFill>
                <a:latin typeface="Comic Sans MS" panose="030F0702030302020204" pitchFamily="66" charset="0"/>
              </a:rPr>
              <a:t>Autores: </a:t>
            </a:r>
          </a:p>
          <a:p>
            <a:r>
              <a:rPr lang="es-ES" sz="1050" dirty="0">
                <a:solidFill>
                  <a:srgbClr val="003366"/>
                </a:solidFill>
                <a:latin typeface="Comic Sans MS" panose="030F0702030302020204" pitchFamily="66" charset="0"/>
              </a:rPr>
              <a:t>1. Apellido 1 Apellido 1, Nombre 1. MIR de </a:t>
            </a:r>
            <a:r>
              <a:rPr lang="es-ES" sz="1050" dirty="0" err="1">
                <a:solidFill>
                  <a:srgbClr val="003366"/>
                </a:solidFill>
                <a:latin typeface="Comic Sans MS" panose="030F0702030302020204" pitchFamily="66" charset="0"/>
              </a:rPr>
              <a:t>MFyC</a:t>
            </a:r>
            <a:r>
              <a:rPr lang="es-ES" sz="1050" dirty="0">
                <a:solidFill>
                  <a:srgbClr val="003366"/>
                </a:solidFill>
                <a:latin typeface="Comic Sans MS" panose="030F0702030302020204" pitchFamily="66" charset="0"/>
              </a:rPr>
              <a:t>. CS Centro de Salud. Localidad (Provincia)</a:t>
            </a:r>
          </a:p>
          <a:p>
            <a:r>
              <a:rPr lang="es-ES" sz="1050" dirty="0">
                <a:solidFill>
                  <a:srgbClr val="003366"/>
                </a:solidFill>
                <a:latin typeface="Comic Sans MS" panose="030F0702030302020204" pitchFamily="66" charset="0"/>
              </a:rPr>
              <a:t>2. Apellido 2 Apellido 2, Nombre 2. Especialista en </a:t>
            </a:r>
            <a:r>
              <a:rPr lang="es-ES" sz="1050" dirty="0" err="1">
                <a:solidFill>
                  <a:srgbClr val="003366"/>
                </a:solidFill>
                <a:latin typeface="Comic Sans MS" panose="030F0702030302020204" pitchFamily="66" charset="0"/>
              </a:rPr>
              <a:t>MFyC</a:t>
            </a:r>
            <a:r>
              <a:rPr lang="es-ES" sz="1050" dirty="0">
                <a:solidFill>
                  <a:srgbClr val="003366"/>
                </a:solidFill>
                <a:latin typeface="Comic Sans MS" panose="030F0702030302020204" pitchFamily="66" charset="0"/>
              </a:rPr>
              <a:t>. Tutora. CS Centro de Salud. Localidad (Provincia)</a:t>
            </a:r>
          </a:p>
          <a:p>
            <a:r>
              <a:rPr lang="es-ES" sz="1050" dirty="0">
                <a:solidFill>
                  <a:srgbClr val="003366"/>
                </a:solidFill>
                <a:latin typeface="Comic Sans MS" panose="030F0702030302020204" pitchFamily="66" charset="0"/>
              </a:rPr>
              <a:t>3. Apellido 3 Apellido 3, Nombre 3. MIR de </a:t>
            </a:r>
            <a:r>
              <a:rPr lang="es-ES" sz="1050" dirty="0" err="1">
                <a:solidFill>
                  <a:srgbClr val="003366"/>
                </a:solidFill>
                <a:latin typeface="Comic Sans MS" panose="030F0702030302020204" pitchFamily="66" charset="0"/>
              </a:rPr>
              <a:t>MFyC</a:t>
            </a:r>
            <a:r>
              <a:rPr lang="es-ES" sz="1050" dirty="0">
                <a:solidFill>
                  <a:srgbClr val="003366"/>
                </a:solidFill>
                <a:latin typeface="Comic Sans MS" panose="030F0702030302020204" pitchFamily="66" charset="0"/>
              </a:rPr>
              <a:t>. CS Centro de Salud. Localidad (Provincia)</a:t>
            </a:r>
          </a:p>
          <a:p>
            <a:endParaRPr lang="es-ES" sz="1050" dirty="0">
              <a:solidFill>
                <a:srgbClr val="003366"/>
              </a:solidFill>
              <a:latin typeface="Comic Sans MS" panose="030F0702030302020204" pitchFamily="66" charset="0"/>
            </a:endParaRPr>
          </a:p>
          <a:p>
            <a:endParaRPr lang="es-ES" sz="1400" dirty="0">
              <a:solidFill>
                <a:srgbClr val="003366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597BBFF-404F-4EC9-A093-80A844BDEC2F}"/>
              </a:ext>
            </a:extLst>
          </p:cNvPr>
          <p:cNvSpPr txBox="1"/>
          <p:nvPr/>
        </p:nvSpPr>
        <p:spPr>
          <a:xfrm>
            <a:off x="493294" y="3719426"/>
            <a:ext cx="565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3366"/>
                </a:solidFill>
                <a:latin typeface="Comic Sans MS" panose="030F0702030302020204" pitchFamily="66" charset="0"/>
              </a:rPr>
              <a:t>Caso Clínico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5F242EB2-D9E1-44E4-9308-834A26B77310}"/>
              </a:ext>
            </a:extLst>
          </p:cNvPr>
          <p:cNvCxnSpPr>
            <a:cxnSpLocks/>
          </p:cNvCxnSpPr>
          <p:nvPr/>
        </p:nvCxnSpPr>
        <p:spPr>
          <a:xfrm>
            <a:off x="493294" y="2631542"/>
            <a:ext cx="5893218" cy="0"/>
          </a:xfrm>
          <a:prstGeom prst="line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C07E8E4-6EA2-46E8-960D-6E06F4D14AE7}"/>
              </a:ext>
            </a:extLst>
          </p:cNvPr>
          <p:cNvSpPr txBox="1"/>
          <p:nvPr/>
        </p:nvSpPr>
        <p:spPr>
          <a:xfrm>
            <a:off x="493294" y="4259179"/>
            <a:ext cx="5893218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5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Ámbito del caso</a:t>
            </a:r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05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Atención primaria.</a:t>
            </a:r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05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es-ES" sz="105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Motivo de consulta </a:t>
            </a:r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05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Exantema cutáneo.</a:t>
            </a:r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05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es-ES" sz="105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Enfoque individual (anamnesis, exploración, pruebas complementarias) </a:t>
            </a:r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05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Paciente que acude por exantema </a:t>
            </a:r>
            <a:r>
              <a:rPr lang="es-ES" sz="105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maculopapuloso</a:t>
            </a:r>
            <a:r>
              <a:rPr lang="es-ES" sz="105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eritematoso, simétrico, no descamativo ni pruriginoso de 2 semanas de evolución. Que se extiende por cara anterior y posterior de tronco y miembros superiores. Además presenta, mácula eritematosa dolorosa y pruriginosa en glande.</a:t>
            </a:r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05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ES" sz="105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ES" sz="105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ES" sz="105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ES" sz="105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05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Hemograma leucocitos 27.300 con fórmula normal. Serología: VIH, VHC y VHB negativos. Treponema </a:t>
            </a:r>
            <a:r>
              <a:rPr lang="es-ES" sz="105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pallidum</a:t>
            </a:r>
            <a:r>
              <a:rPr lang="es-ES" sz="105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 prueba </a:t>
            </a:r>
            <a:r>
              <a:rPr lang="es-ES" sz="105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reagínica</a:t>
            </a:r>
            <a:r>
              <a:rPr lang="es-ES" sz="105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1/8, prueba treponémica positiva.</a:t>
            </a:r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05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es-ES" sz="105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Enfoque familiar y comunitario </a:t>
            </a:r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05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La pericia del médico de familia es fundamental para el diagnóstico de las grandes simuladoras, ya que el diagnóstico de estas enfermedades precisa un seguimiento prolongado del paciente y una gran capacidad de integración de los síntomas y signos que aparecen a lo largo del tiempo.</a:t>
            </a:r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05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es-ES" sz="105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Juicio Clínico </a:t>
            </a:r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05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Sífilis latente precoz.</a:t>
            </a:r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05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es-ES" sz="105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Plan de acción y evolución </a:t>
            </a:r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05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Cribado de ETS y hepatitis virales.</a:t>
            </a:r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05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es-ES" sz="105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Conclusiones </a:t>
            </a:r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05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Las manifestaciones cutáneas de la sífilis secundaria y latente precoz son muy variables y polimorfas por lo que debemos tenerla en cuenta en el diagnóstico diferencial de un exantema.</a:t>
            </a:r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05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es-ES" sz="105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Palabras clave </a:t>
            </a:r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05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Sífilis cutánea. Sífilis latente. Diagnóstico diferencial</a:t>
            </a:r>
            <a:r>
              <a:rPr lang="es-ES" sz="18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9E80743E-081B-4B74-AF25-6C88761EE903}"/>
              </a:ext>
            </a:extLst>
          </p:cNvPr>
          <p:cNvCxnSpPr/>
          <p:nvPr/>
        </p:nvCxnSpPr>
        <p:spPr>
          <a:xfrm>
            <a:off x="471487" y="3719426"/>
            <a:ext cx="5893219" cy="0"/>
          </a:xfrm>
          <a:prstGeom prst="line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A3781A97-7078-450F-B204-A468363B9BBC}"/>
              </a:ext>
            </a:extLst>
          </p:cNvPr>
          <p:cNvCxnSpPr/>
          <p:nvPr/>
        </p:nvCxnSpPr>
        <p:spPr>
          <a:xfrm>
            <a:off x="493294" y="1827390"/>
            <a:ext cx="5871412" cy="0"/>
          </a:xfrm>
          <a:prstGeom prst="line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4" name="Picture 2">
            <a:extLst>
              <a:ext uri="{FF2B5EF4-FFF2-40B4-BE49-F238E27FC236}">
                <a16:creationId xmlns:a16="http://schemas.microsoft.com/office/drawing/2014/main" id="{CBB2EF42-73D8-434C-B16C-876A26E05C9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576" y="6230347"/>
            <a:ext cx="2038350" cy="1304925"/>
          </a:xfrm>
          <a:prstGeom prst="rect">
            <a:avLst/>
          </a:prstGeom>
          <a:noFill/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5D2AFB6-9C1C-4BE5-9F91-F1346F44FD5B}"/>
              </a:ext>
            </a:extLst>
          </p:cNvPr>
          <p:cNvSpPr txBox="1"/>
          <p:nvPr/>
        </p:nvSpPr>
        <p:spPr>
          <a:xfrm>
            <a:off x="585061" y="6096000"/>
            <a:ext cx="28548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5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Exploración y pruebas complementarias: </a:t>
            </a:r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05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Hemodinámicamente</a:t>
            </a:r>
            <a:r>
              <a:rPr lang="es-ES" sz="105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estable. Afebril. Sin alteraciones neurologías ni lesiones en mucosa orofaríngea. Exploración cardiopulmonar y abdominal normal. Destaca: exantema </a:t>
            </a:r>
            <a:r>
              <a:rPr lang="es-ES" sz="105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maculopapuloso</a:t>
            </a:r>
            <a:r>
              <a:rPr lang="es-ES" sz="105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eritematoso, simétrico homogéneo no descamativo ni coalescente en cara anterior y posterior de troco y MMSS; mácula eritematosa en glande sin adenopatías </a:t>
            </a:r>
            <a:r>
              <a:rPr lang="es-ES" sz="105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locoregionales</a:t>
            </a:r>
            <a:r>
              <a:rPr lang="es-ES" sz="105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endParaRPr lang="es-ES" sz="105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105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7820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354</Words>
  <Application>Microsoft Office PowerPoint</Application>
  <PresentationFormat>Panorámica</PresentationFormat>
  <Paragraphs>45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Encarnacion EFS. Figueredo Sánchez</dc:creator>
  <cp:lastModifiedBy>Encarnacion EFS. Figueredo Sánchez</cp:lastModifiedBy>
  <cp:revision>4</cp:revision>
  <dcterms:created xsi:type="dcterms:W3CDTF">2021-02-10T11:54:08Z</dcterms:created>
  <dcterms:modified xsi:type="dcterms:W3CDTF">2021-02-10T12:18:39Z</dcterms:modified>
</cp:coreProperties>
</file>